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sldIdLst>
    <p:sldId id="256" r:id="rId2"/>
    <p:sldId id="258" r:id="rId3"/>
    <p:sldId id="259" r:id="rId4"/>
    <p:sldId id="260" r:id="rId5"/>
    <p:sldId id="261" r:id="rId6"/>
    <p:sldId id="257" r:id="rId7"/>
    <p:sldId id="270" r:id="rId8"/>
    <p:sldId id="271" r:id="rId9"/>
    <p:sldId id="272" r:id="rId10"/>
    <p:sldId id="276" r:id="rId11"/>
    <p:sldId id="277" r:id="rId12"/>
    <p:sldId id="278" r:id="rId13"/>
    <p:sldId id="264" r:id="rId14"/>
    <p:sldId id="265" r:id="rId15"/>
    <p:sldId id="263" r:id="rId16"/>
    <p:sldId id="262" r:id="rId17"/>
    <p:sldId id="266" r:id="rId18"/>
    <p:sldId id="267" r:id="rId19"/>
    <p:sldId id="268" r:id="rId20"/>
    <p:sldId id="269" r:id="rId21"/>
    <p:sldId id="274" r:id="rId22"/>
    <p:sldId id="275" r:id="rId23"/>
    <p:sldId id="279"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8" d="100"/>
          <a:sy n="118" d="100"/>
        </p:scale>
        <p:origin x="1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07293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50078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041168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781731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273361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560415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39100858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02236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sz="3200"/>
            </a:lvl1pPr>
            <a:lvl2pPr>
              <a:defRPr sz="2800"/>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44939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73093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1124526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2558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96633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1/9/2018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80278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1140962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56052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1/9/2018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57477867"/>
      </p:ext>
    </p:extLst>
  </p:cSld>
  <p:clrMap bg1="dk1" tx1="lt1" bg2="dk2" tx2="lt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13452" y="1619606"/>
            <a:ext cx="8802187" cy="1646302"/>
          </a:xfrm>
        </p:spPr>
        <p:txBody>
          <a:bodyPr/>
          <a:lstStyle/>
          <a:p>
            <a:pPr algn="ctr"/>
            <a:r>
              <a:rPr lang="en-US" sz="6000" b="1" dirty="0" smtClean="0"/>
              <a:t>Case Law Update</a:t>
            </a:r>
            <a:endParaRPr lang="en-US" sz="6000" b="1" dirty="0"/>
          </a:p>
        </p:txBody>
      </p:sp>
      <p:sp>
        <p:nvSpPr>
          <p:cNvPr id="3" name="Subtitle 2"/>
          <p:cNvSpPr>
            <a:spLocks noGrp="1"/>
          </p:cNvSpPr>
          <p:nvPr>
            <p:ph type="subTitle" idx="1"/>
          </p:nvPr>
        </p:nvSpPr>
        <p:spPr>
          <a:xfrm>
            <a:off x="1114602" y="4304964"/>
            <a:ext cx="8599886" cy="1101714"/>
          </a:xfrm>
        </p:spPr>
        <p:txBody>
          <a:bodyPr>
            <a:noAutofit/>
          </a:bodyPr>
          <a:lstStyle/>
          <a:p>
            <a:pPr algn="ctr"/>
            <a:r>
              <a:rPr lang="en-US" sz="2000" b="1" dirty="0" smtClean="0"/>
              <a:t>Wisconsin Tribal Judges Association</a:t>
            </a:r>
          </a:p>
          <a:p>
            <a:pPr algn="ctr"/>
            <a:r>
              <a:rPr lang="en-US" sz="2000" b="1" dirty="0" smtClean="0"/>
              <a:t>January 11, 2018</a:t>
            </a:r>
          </a:p>
          <a:p>
            <a:pPr algn="ctr"/>
            <a:r>
              <a:rPr lang="en-US" sz="2000" b="1" dirty="0" smtClean="0"/>
              <a:t>Attorney Paul Stenzel, Forest County Potawatomi Tribal Court Advisor</a:t>
            </a:r>
            <a:endParaRPr lang="en-US" sz="2000" b="1" dirty="0"/>
          </a:p>
        </p:txBody>
      </p:sp>
    </p:spTree>
    <p:extLst>
      <p:ext uri="{BB962C8B-B14F-4D97-AF65-F5344CB8AC3E}">
        <p14:creationId xmlns:p14="http://schemas.microsoft.com/office/powerpoint/2010/main" val="17910715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32701"/>
          </a:xfrm>
        </p:spPr>
        <p:txBody>
          <a:bodyPr/>
          <a:lstStyle/>
          <a:p>
            <a:r>
              <a:rPr lang="en-US" dirty="0" smtClean="0"/>
              <a:t>Tribal Jurisdiction</a:t>
            </a:r>
            <a:endParaRPr lang="en-US" dirty="0"/>
          </a:p>
        </p:txBody>
      </p:sp>
      <p:sp>
        <p:nvSpPr>
          <p:cNvPr id="3" name="Content Placeholder 2"/>
          <p:cNvSpPr>
            <a:spLocks noGrp="1"/>
          </p:cNvSpPr>
          <p:nvPr>
            <p:ph idx="1"/>
          </p:nvPr>
        </p:nvSpPr>
        <p:spPr>
          <a:xfrm>
            <a:off x="677334" y="1442301"/>
            <a:ext cx="8596668" cy="4599061"/>
          </a:xfrm>
        </p:spPr>
        <p:txBody>
          <a:bodyPr>
            <a:normAutofit/>
          </a:bodyPr>
          <a:lstStyle/>
          <a:p>
            <a:r>
              <a:rPr lang="en-US" sz="2800" i="1" dirty="0" smtClean="0"/>
              <a:t>Window Rock Unified School District v. Nez</a:t>
            </a:r>
            <a:r>
              <a:rPr lang="en-US" sz="2800" dirty="0" smtClean="0"/>
              <a:t>, 9</a:t>
            </a:r>
            <a:r>
              <a:rPr lang="en-US" sz="2800" baseline="30000" dirty="0" smtClean="0"/>
              <a:t>th</a:t>
            </a:r>
            <a:r>
              <a:rPr lang="en-US" sz="2800" dirty="0" smtClean="0"/>
              <a:t> Circuit Ct. App (August 3, 2017). 2017 WL 2784165.</a:t>
            </a:r>
          </a:p>
          <a:p>
            <a:endParaRPr lang="en-US" sz="2800" dirty="0" smtClean="0"/>
          </a:p>
          <a:p>
            <a:r>
              <a:rPr lang="en-US" sz="2800" i="1" dirty="0" smtClean="0"/>
              <a:t>Held: </a:t>
            </a:r>
            <a:r>
              <a:rPr lang="en-US" sz="2800" dirty="0" smtClean="0"/>
              <a:t>Navajo Labor Commission has colorable jurisdiction over two Arizona Public School Districts located tribal lands leased to the school districts.</a:t>
            </a:r>
            <a:endParaRPr lang="en-US" sz="2800" i="1" dirty="0"/>
          </a:p>
        </p:txBody>
      </p:sp>
    </p:spTree>
    <p:extLst>
      <p:ext uri="{BB962C8B-B14F-4D97-AF65-F5344CB8AC3E}">
        <p14:creationId xmlns:p14="http://schemas.microsoft.com/office/powerpoint/2010/main" val="28756020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79835"/>
          </a:xfrm>
        </p:spPr>
        <p:txBody>
          <a:bodyPr/>
          <a:lstStyle/>
          <a:p>
            <a:r>
              <a:rPr lang="en-US" dirty="0" smtClean="0"/>
              <a:t>Tribal Jurisdiction</a:t>
            </a:r>
            <a:endParaRPr lang="en-US" dirty="0"/>
          </a:p>
        </p:txBody>
      </p:sp>
      <p:sp>
        <p:nvSpPr>
          <p:cNvPr id="3" name="Content Placeholder 2"/>
          <p:cNvSpPr>
            <a:spLocks noGrp="1"/>
          </p:cNvSpPr>
          <p:nvPr>
            <p:ph idx="1"/>
          </p:nvPr>
        </p:nvSpPr>
        <p:spPr>
          <a:xfrm>
            <a:off x="677333" y="1278542"/>
            <a:ext cx="9186858" cy="4992785"/>
          </a:xfrm>
        </p:spPr>
        <p:txBody>
          <a:bodyPr/>
          <a:lstStyle/>
          <a:p>
            <a:r>
              <a:rPr lang="en-US" dirty="0" smtClean="0"/>
              <a:t>Employees of the districts filed complaint with Navajo Nation Labor Commission.</a:t>
            </a:r>
          </a:p>
          <a:p>
            <a:endParaRPr lang="en-US" dirty="0" smtClean="0"/>
          </a:p>
          <a:p>
            <a:r>
              <a:rPr lang="en-US" dirty="0" smtClean="0"/>
              <a:t>School districts sought to enjoin in federal court.  NNLC resists arguing for exhaustion.</a:t>
            </a:r>
          </a:p>
          <a:p>
            <a:endParaRPr lang="en-US" dirty="0" smtClean="0"/>
          </a:p>
          <a:p>
            <a:r>
              <a:rPr lang="en-US" dirty="0" smtClean="0"/>
              <a:t>Issue: can a tribe obtain jurisdiction over non-members through its right to exclude or only through </a:t>
            </a:r>
            <a:r>
              <a:rPr lang="en-US" i="1" dirty="0" smtClean="0"/>
              <a:t>Montana</a:t>
            </a:r>
            <a:r>
              <a:rPr lang="en-US" dirty="0" smtClean="0"/>
              <a:t> exceptions?</a:t>
            </a:r>
            <a:endParaRPr lang="en-US" dirty="0"/>
          </a:p>
        </p:txBody>
      </p:sp>
    </p:spTree>
    <p:extLst>
      <p:ext uri="{BB962C8B-B14F-4D97-AF65-F5344CB8AC3E}">
        <p14:creationId xmlns:p14="http://schemas.microsoft.com/office/powerpoint/2010/main" val="29548394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10153"/>
          </a:xfrm>
        </p:spPr>
        <p:txBody>
          <a:bodyPr/>
          <a:lstStyle/>
          <a:p>
            <a:r>
              <a:rPr lang="en-US" dirty="0" smtClean="0"/>
              <a:t>Tribal Jurisdiction</a:t>
            </a:r>
            <a:endParaRPr lang="en-US" dirty="0"/>
          </a:p>
        </p:txBody>
      </p:sp>
      <p:sp>
        <p:nvSpPr>
          <p:cNvPr id="3" name="Content Placeholder 2"/>
          <p:cNvSpPr>
            <a:spLocks noGrp="1"/>
          </p:cNvSpPr>
          <p:nvPr>
            <p:ph idx="1"/>
          </p:nvPr>
        </p:nvSpPr>
        <p:spPr>
          <a:xfrm>
            <a:off x="677334" y="1414021"/>
            <a:ext cx="8596668" cy="4627341"/>
          </a:xfrm>
        </p:spPr>
        <p:txBody>
          <a:bodyPr/>
          <a:lstStyle/>
          <a:p>
            <a:r>
              <a:rPr lang="en-US" dirty="0" smtClean="0"/>
              <a:t>Ninth Circuit said the “right-to-exclude” framework survived </a:t>
            </a:r>
            <a:r>
              <a:rPr lang="en-US" i="1" dirty="0" smtClean="0"/>
              <a:t>Hicks</a:t>
            </a:r>
            <a:r>
              <a:rPr lang="en-US" dirty="0" smtClean="0"/>
              <a:t> and is still a valid basis for tribal jurisdiction over non-members.</a:t>
            </a:r>
          </a:p>
          <a:p>
            <a:endParaRPr lang="en-US" dirty="0"/>
          </a:p>
          <a:p>
            <a:r>
              <a:rPr lang="en-US" dirty="0" smtClean="0"/>
              <a:t>Therefore, school districts must exhaust tribal remedies.</a:t>
            </a:r>
          </a:p>
          <a:p>
            <a:r>
              <a:rPr lang="en-US" dirty="0" smtClean="0"/>
              <a:t>Cert. denied 1-8-18.</a:t>
            </a:r>
            <a:endParaRPr lang="en-US" dirty="0"/>
          </a:p>
        </p:txBody>
      </p:sp>
    </p:spTree>
    <p:extLst>
      <p:ext uri="{BB962C8B-B14F-4D97-AF65-F5344CB8AC3E}">
        <p14:creationId xmlns:p14="http://schemas.microsoft.com/office/powerpoint/2010/main" val="3164478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97031"/>
          </a:xfrm>
        </p:spPr>
        <p:txBody>
          <a:bodyPr>
            <a:normAutofit fontScale="90000"/>
          </a:bodyPr>
          <a:lstStyle/>
          <a:p>
            <a:r>
              <a:rPr lang="en-US" dirty="0" smtClean="0"/>
              <a:t>Tribal Jurisdiction</a:t>
            </a:r>
            <a:endParaRPr lang="en-US" dirty="0"/>
          </a:p>
        </p:txBody>
      </p:sp>
      <p:sp>
        <p:nvSpPr>
          <p:cNvPr id="3" name="Content Placeholder 2"/>
          <p:cNvSpPr>
            <a:spLocks noGrp="1"/>
          </p:cNvSpPr>
          <p:nvPr>
            <p:ph idx="1"/>
          </p:nvPr>
        </p:nvSpPr>
        <p:spPr>
          <a:xfrm>
            <a:off x="677333" y="1404593"/>
            <a:ext cx="9135969" cy="4986779"/>
          </a:xfrm>
        </p:spPr>
        <p:txBody>
          <a:bodyPr>
            <a:normAutofit lnSpcReduction="10000"/>
          </a:bodyPr>
          <a:lstStyle/>
          <a:p>
            <a:r>
              <a:rPr lang="en-US" sz="2800" i="1" dirty="0" smtClean="0"/>
              <a:t>Norton et al. v. Ute Tribe et al.</a:t>
            </a:r>
            <a:endParaRPr lang="en-US" sz="2800" dirty="0" smtClean="0"/>
          </a:p>
          <a:p>
            <a:r>
              <a:rPr lang="en-US" sz="2800" dirty="0" smtClean="0"/>
              <a:t>Arises out of chase by Utah State Police onto Ute Tribe reservation</a:t>
            </a:r>
            <a:r>
              <a:rPr lang="en-US" sz="2800" dirty="0" smtClean="0"/>
              <a:t>.</a:t>
            </a:r>
          </a:p>
          <a:p>
            <a:endParaRPr lang="en-US" sz="2800" dirty="0" smtClean="0"/>
          </a:p>
          <a:p>
            <a:r>
              <a:rPr lang="en-US" sz="2800" dirty="0" smtClean="0"/>
              <a:t>Todd Murray killed at end of chase which started just off reservation and ended on reservation</a:t>
            </a:r>
            <a:r>
              <a:rPr lang="en-US" sz="2800" dirty="0" smtClean="0"/>
              <a:t>.</a:t>
            </a:r>
          </a:p>
          <a:p>
            <a:endParaRPr lang="en-US" sz="2800" dirty="0" smtClean="0"/>
          </a:p>
          <a:p>
            <a:r>
              <a:rPr lang="en-US" sz="2800" dirty="0" smtClean="0"/>
              <a:t>Lots of litigation in state, federal and tribal court</a:t>
            </a:r>
            <a:r>
              <a:rPr lang="en-US" sz="2800" dirty="0" smtClean="0"/>
              <a:t>. Wrongful death claims, false imprisonment, assault and battery, against police officers, etc.</a:t>
            </a:r>
            <a:endParaRPr lang="en-US" sz="2800" dirty="0"/>
          </a:p>
        </p:txBody>
      </p:sp>
    </p:spTree>
    <p:extLst>
      <p:ext uri="{BB962C8B-B14F-4D97-AF65-F5344CB8AC3E}">
        <p14:creationId xmlns:p14="http://schemas.microsoft.com/office/powerpoint/2010/main" val="12213652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002384"/>
          </a:xfrm>
        </p:spPr>
        <p:txBody>
          <a:bodyPr/>
          <a:lstStyle/>
          <a:p>
            <a:r>
              <a:rPr lang="en-US" dirty="0" smtClean="0"/>
              <a:t>Tribal Jurisdiction</a:t>
            </a:r>
            <a:endParaRPr lang="en-US" dirty="0"/>
          </a:p>
        </p:txBody>
      </p:sp>
      <p:sp>
        <p:nvSpPr>
          <p:cNvPr id="3" name="Content Placeholder 2"/>
          <p:cNvSpPr>
            <a:spLocks noGrp="1"/>
          </p:cNvSpPr>
          <p:nvPr>
            <p:ph idx="1"/>
          </p:nvPr>
        </p:nvSpPr>
        <p:spPr>
          <a:xfrm>
            <a:off x="677333" y="1472750"/>
            <a:ext cx="9032275" cy="4568613"/>
          </a:xfrm>
        </p:spPr>
        <p:txBody>
          <a:bodyPr>
            <a:normAutofit fontScale="85000" lnSpcReduction="20000"/>
          </a:bodyPr>
          <a:lstStyle/>
          <a:p>
            <a:r>
              <a:rPr lang="en-US" dirty="0" smtClean="0"/>
              <a:t>Key points:</a:t>
            </a:r>
          </a:p>
          <a:p>
            <a:pPr lvl="1"/>
            <a:r>
              <a:rPr lang="en-US" dirty="0" smtClean="0"/>
              <a:t>Only the Plaintiffs’ trespassing claims survived under </a:t>
            </a:r>
            <a:r>
              <a:rPr lang="en-US" i="1" dirty="0" smtClean="0"/>
              <a:t>Montana  &amp; </a:t>
            </a:r>
            <a:r>
              <a:rPr lang="en-US" dirty="0" smtClean="0"/>
              <a:t>e</a:t>
            </a:r>
            <a:r>
              <a:rPr lang="en-US" dirty="0" smtClean="0"/>
              <a:t>xhaustion analysis. Generalized tort claims against officers did not implicate </a:t>
            </a:r>
            <a:r>
              <a:rPr lang="en-US" dirty="0" smtClean="0">
                <a:solidFill>
                  <a:srgbClr val="FFC000"/>
                </a:solidFill>
              </a:rPr>
              <a:t>“</a:t>
            </a:r>
            <a:r>
              <a:rPr lang="en-US" dirty="0" smtClean="0">
                <a:solidFill>
                  <a:srgbClr val="FFC000"/>
                </a:solidFill>
              </a:rPr>
              <a:t>core </a:t>
            </a:r>
            <a:r>
              <a:rPr lang="en-US" dirty="0">
                <a:solidFill>
                  <a:srgbClr val="FFC000"/>
                </a:solidFill>
              </a:rPr>
              <a:t>sovereign interest in excluding non-Indians from tribal lands, or any of the other tribal interests at stake in Montana’s second exception</a:t>
            </a:r>
            <a:r>
              <a:rPr lang="en-US" dirty="0" smtClean="0">
                <a:solidFill>
                  <a:srgbClr val="FFC000"/>
                </a:solidFill>
              </a:rPr>
              <a:t>.”</a:t>
            </a:r>
            <a:endParaRPr lang="en-US" dirty="0" smtClean="0">
              <a:solidFill>
                <a:srgbClr val="FFC000"/>
              </a:solidFill>
            </a:endParaRPr>
          </a:p>
          <a:p>
            <a:pPr lvl="1"/>
            <a:endParaRPr lang="en-US" dirty="0" smtClean="0"/>
          </a:p>
          <a:p>
            <a:pPr lvl="1"/>
            <a:r>
              <a:rPr lang="en-US" dirty="0" smtClean="0"/>
              <a:t>Acting Chief Judge was subject to suit under </a:t>
            </a:r>
            <a:r>
              <a:rPr lang="en-US" i="1" dirty="0" smtClean="0"/>
              <a:t>Ex Parte Young</a:t>
            </a:r>
            <a:r>
              <a:rPr lang="en-US" dirty="0" smtClean="0"/>
              <a:t> doctrine</a:t>
            </a:r>
            <a:r>
              <a:rPr lang="en-US" dirty="0" smtClean="0"/>
              <a:t>.</a:t>
            </a:r>
          </a:p>
          <a:p>
            <a:pPr lvl="1"/>
            <a:endParaRPr lang="en-US" dirty="0" smtClean="0"/>
          </a:p>
          <a:p>
            <a:pPr lvl="1"/>
            <a:r>
              <a:rPr lang="en-US" dirty="0" smtClean="0"/>
              <a:t>Cert. pending.</a:t>
            </a:r>
            <a:endParaRPr lang="en-US" dirty="0"/>
          </a:p>
        </p:txBody>
      </p:sp>
    </p:spTree>
    <p:extLst>
      <p:ext uri="{BB962C8B-B14F-4D97-AF65-F5344CB8AC3E}">
        <p14:creationId xmlns:p14="http://schemas.microsoft.com/office/powerpoint/2010/main" val="41953223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82230"/>
          </a:xfrm>
        </p:spPr>
        <p:txBody>
          <a:bodyPr/>
          <a:lstStyle/>
          <a:p>
            <a:r>
              <a:rPr lang="en-US" dirty="0" smtClean="0"/>
              <a:t>Indian Civil Rights Act</a:t>
            </a:r>
            <a:endParaRPr lang="en-US" dirty="0"/>
          </a:p>
        </p:txBody>
      </p:sp>
      <p:sp>
        <p:nvSpPr>
          <p:cNvPr id="3" name="Content Placeholder 2"/>
          <p:cNvSpPr>
            <a:spLocks noGrp="1"/>
          </p:cNvSpPr>
          <p:nvPr>
            <p:ph idx="1"/>
          </p:nvPr>
        </p:nvSpPr>
        <p:spPr>
          <a:xfrm>
            <a:off x="677334" y="1472750"/>
            <a:ext cx="9122121" cy="4919957"/>
          </a:xfrm>
        </p:spPr>
        <p:txBody>
          <a:bodyPr>
            <a:normAutofit lnSpcReduction="10000"/>
          </a:bodyPr>
          <a:lstStyle/>
          <a:p>
            <a:r>
              <a:rPr lang="en-US" sz="2800" i="1" dirty="0" smtClean="0"/>
              <a:t>Scudero v. Moran et al.</a:t>
            </a:r>
            <a:r>
              <a:rPr lang="en-US" sz="2800" dirty="0" smtClean="0"/>
              <a:t>, </a:t>
            </a:r>
            <a:r>
              <a:rPr lang="en-US" sz="2800" dirty="0" smtClean="0"/>
              <a:t>D.Alaska</a:t>
            </a:r>
            <a:r>
              <a:rPr lang="en-US" sz="2800" dirty="0" smtClean="0"/>
              <a:t>, 2017 WL 68612</a:t>
            </a:r>
            <a:r>
              <a:rPr lang="en-US" sz="2800" dirty="0" smtClean="0"/>
              <a:t>.</a:t>
            </a:r>
            <a:endParaRPr lang="en-US" sz="2800" dirty="0" smtClean="0"/>
          </a:p>
          <a:p>
            <a:r>
              <a:rPr lang="en-US" sz="2800" dirty="0"/>
              <a:t>C</a:t>
            </a:r>
            <a:r>
              <a:rPr lang="en-US" sz="2800" dirty="0" smtClean="0"/>
              <a:t>andidate who lost election filed action in tribal court challenging validity of election</a:t>
            </a:r>
            <a:r>
              <a:rPr lang="en-US" sz="2800" dirty="0" smtClean="0"/>
              <a:t>.</a:t>
            </a:r>
          </a:p>
          <a:p>
            <a:endParaRPr lang="en-US" sz="2800" dirty="0" smtClean="0"/>
          </a:p>
          <a:p>
            <a:r>
              <a:rPr lang="en-US" sz="2800" dirty="0" smtClean="0"/>
              <a:t>Candidate lost court action and governing body of Tribe assessed </a:t>
            </a:r>
            <a:r>
              <a:rPr lang="en-US" sz="2800" dirty="0" smtClean="0"/>
              <a:t>costs</a:t>
            </a:r>
          </a:p>
          <a:p>
            <a:endParaRPr lang="en-US" sz="2800" dirty="0" smtClean="0"/>
          </a:p>
          <a:p>
            <a:r>
              <a:rPr lang="en-US" sz="2800" dirty="0" smtClean="0"/>
              <a:t>Candidate sought relief from costs in federal court arguing deprivation of liberty permitted habeas action under </a:t>
            </a:r>
            <a:r>
              <a:rPr lang="en-US" sz="2800" dirty="0" smtClean="0"/>
              <a:t>ICRA.</a:t>
            </a:r>
            <a:endParaRPr lang="en-US" sz="2800" dirty="0"/>
          </a:p>
        </p:txBody>
      </p:sp>
      <p:pic>
        <p:nvPicPr>
          <p:cNvPr id="4" name="Picture 3"/>
          <p:cNvPicPr>
            <a:picLocks noChangeAspect="1"/>
          </p:cNvPicPr>
          <p:nvPr/>
        </p:nvPicPr>
        <p:blipFill>
          <a:blip r:embed="rId2"/>
          <a:stretch>
            <a:fillRect/>
          </a:stretch>
        </p:blipFill>
        <p:spPr>
          <a:xfrm>
            <a:off x="9555050" y="433936"/>
            <a:ext cx="2047875" cy="2057400"/>
          </a:xfrm>
          <a:prstGeom prst="rect">
            <a:avLst/>
          </a:prstGeom>
        </p:spPr>
      </p:pic>
    </p:spTree>
    <p:extLst>
      <p:ext uri="{BB962C8B-B14F-4D97-AF65-F5344CB8AC3E}">
        <p14:creationId xmlns:p14="http://schemas.microsoft.com/office/powerpoint/2010/main" val="29611719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31575"/>
            <a:ext cx="8596668" cy="806506"/>
          </a:xfrm>
        </p:spPr>
        <p:txBody>
          <a:bodyPr/>
          <a:lstStyle/>
          <a:p>
            <a:r>
              <a:rPr lang="en-US" dirty="0" smtClean="0"/>
              <a:t>ICWA</a:t>
            </a:r>
            <a:endParaRPr lang="en-US" dirty="0"/>
          </a:p>
        </p:txBody>
      </p:sp>
      <p:sp>
        <p:nvSpPr>
          <p:cNvPr id="3" name="Content Placeholder 2"/>
          <p:cNvSpPr>
            <a:spLocks noGrp="1"/>
          </p:cNvSpPr>
          <p:nvPr>
            <p:ph idx="1"/>
          </p:nvPr>
        </p:nvSpPr>
        <p:spPr>
          <a:xfrm>
            <a:off x="677334" y="1238081"/>
            <a:ext cx="8596668" cy="4803282"/>
          </a:xfrm>
        </p:spPr>
        <p:txBody>
          <a:bodyPr>
            <a:normAutofit fontScale="92500" lnSpcReduction="10000"/>
          </a:bodyPr>
          <a:lstStyle/>
          <a:p>
            <a:r>
              <a:rPr lang="en-US" i="1" dirty="0" smtClean="0"/>
              <a:t>S.S. v. Stephanie H.</a:t>
            </a:r>
            <a:r>
              <a:rPr lang="en-US" dirty="0" smtClean="0"/>
              <a:t>, 241 Ariz. 419, (1/12/17) 2017 WL 117177.</a:t>
            </a:r>
          </a:p>
          <a:p>
            <a:endParaRPr lang="en-US" dirty="0" smtClean="0"/>
          </a:p>
          <a:p>
            <a:r>
              <a:rPr lang="en-US" dirty="0" smtClean="0"/>
              <a:t>ICWA applies to private TPR action where Indian father sought to terminate parental rights of non-Indian mother</a:t>
            </a:r>
            <a:r>
              <a:rPr lang="en-US" dirty="0" smtClean="0"/>
              <a:t>.</a:t>
            </a:r>
          </a:p>
          <a:p>
            <a:endParaRPr lang="en-US" dirty="0"/>
          </a:p>
          <a:p>
            <a:r>
              <a:rPr lang="en-US" dirty="0">
                <a:solidFill>
                  <a:srgbClr val="FFC000"/>
                </a:solidFill>
              </a:rPr>
              <a:t>ICWA’s plain language does not limit its scope to proceedings brought by state-licensed or public agencies.</a:t>
            </a:r>
            <a:endParaRPr lang="en-US" dirty="0">
              <a:solidFill>
                <a:srgbClr val="FFC000"/>
              </a:solidFill>
            </a:endParaRPr>
          </a:p>
        </p:txBody>
      </p:sp>
    </p:spTree>
    <p:extLst>
      <p:ext uri="{BB962C8B-B14F-4D97-AF65-F5344CB8AC3E}">
        <p14:creationId xmlns:p14="http://schemas.microsoft.com/office/powerpoint/2010/main" val="1173910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87427"/>
          </a:xfrm>
        </p:spPr>
        <p:txBody>
          <a:bodyPr/>
          <a:lstStyle/>
          <a:p>
            <a:r>
              <a:rPr lang="en-US" dirty="0" smtClean="0"/>
              <a:t>ICWA – Wisconsin case</a:t>
            </a:r>
            <a:endParaRPr lang="en-US" dirty="0"/>
          </a:p>
        </p:txBody>
      </p:sp>
      <p:sp>
        <p:nvSpPr>
          <p:cNvPr id="3" name="Content Placeholder 2"/>
          <p:cNvSpPr>
            <a:spLocks noGrp="1"/>
          </p:cNvSpPr>
          <p:nvPr>
            <p:ph idx="1"/>
          </p:nvPr>
        </p:nvSpPr>
        <p:spPr>
          <a:xfrm>
            <a:off x="677334" y="1497027"/>
            <a:ext cx="8863176" cy="4693380"/>
          </a:xfrm>
        </p:spPr>
        <p:txBody>
          <a:bodyPr>
            <a:normAutofit lnSpcReduction="10000"/>
          </a:bodyPr>
          <a:lstStyle/>
          <a:p>
            <a:r>
              <a:rPr lang="en-US" sz="2800" i="1" dirty="0" smtClean="0"/>
              <a:t>In re Termination of Parental Rights to M.J.</a:t>
            </a:r>
            <a:endParaRPr lang="en-US" sz="2800" dirty="0" smtClean="0"/>
          </a:p>
          <a:p>
            <a:r>
              <a:rPr lang="en-US" sz="2800" dirty="0" smtClean="0"/>
              <a:t>17 AP 1697 – Dec. 28, 2017 </a:t>
            </a:r>
          </a:p>
          <a:p>
            <a:r>
              <a:rPr lang="en-US" sz="2800" dirty="0" smtClean="0"/>
              <a:t>Indian child MJ born in 2010; father incarcerated; not adjudicated until 2014</a:t>
            </a:r>
            <a:r>
              <a:rPr lang="en-US" sz="2800" dirty="0" smtClean="0"/>
              <a:t>.</a:t>
            </a:r>
          </a:p>
          <a:p>
            <a:endParaRPr lang="en-US" sz="2800" dirty="0" smtClean="0"/>
          </a:p>
          <a:p>
            <a:r>
              <a:rPr lang="en-US" sz="2800" dirty="0" smtClean="0"/>
              <a:t>While incarcerated father sent some gifts and cards</a:t>
            </a:r>
            <a:r>
              <a:rPr lang="en-US" sz="2800" dirty="0" smtClean="0"/>
              <a:t>.</a:t>
            </a:r>
          </a:p>
          <a:p>
            <a:endParaRPr lang="en-US" sz="2800" dirty="0" smtClean="0"/>
          </a:p>
          <a:p>
            <a:r>
              <a:rPr lang="en-US" sz="2800" dirty="0" smtClean="0"/>
              <a:t>After release, never physically met child.</a:t>
            </a:r>
            <a:endParaRPr lang="en-US" sz="2800" dirty="0"/>
          </a:p>
        </p:txBody>
      </p:sp>
    </p:spTree>
    <p:extLst>
      <p:ext uri="{BB962C8B-B14F-4D97-AF65-F5344CB8AC3E}">
        <p14:creationId xmlns:p14="http://schemas.microsoft.com/office/powerpoint/2010/main" val="19161462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98414"/>
          </a:xfrm>
        </p:spPr>
        <p:txBody>
          <a:bodyPr/>
          <a:lstStyle/>
          <a:p>
            <a:r>
              <a:rPr lang="en-US" dirty="0" smtClean="0"/>
              <a:t>ICWA</a:t>
            </a:r>
            <a:endParaRPr lang="en-US" dirty="0"/>
          </a:p>
        </p:txBody>
      </p:sp>
      <p:sp>
        <p:nvSpPr>
          <p:cNvPr id="3" name="Content Placeholder 2"/>
          <p:cNvSpPr>
            <a:spLocks noGrp="1"/>
          </p:cNvSpPr>
          <p:nvPr>
            <p:ph idx="1"/>
          </p:nvPr>
        </p:nvSpPr>
        <p:spPr>
          <a:xfrm>
            <a:off x="677333" y="1408015"/>
            <a:ext cx="9275871" cy="4750024"/>
          </a:xfrm>
        </p:spPr>
        <p:txBody>
          <a:bodyPr>
            <a:normAutofit/>
          </a:bodyPr>
          <a:lstStyle/>
          <a:p>
            <a:r>
              <a:rPr lang="en-US" sz="2800" dirty="0" smtClean="0"/>
              <a:t>Court found that County was not required to show that “continued custody” would be harmful nor that “active efforts” had occurred as father had never had physical custody of the child</a:t>
            </a:r>
            <a:r>
              <a:rPr lang="en-US" sz="2800" dirty="0" smtClean="0"/>
              <a:t>.</a:t>
            </a:r>
          </a:p>
          <a:p>
            <a:endParaRPr lang="en-US" sz="2800" dirty="0" smtClean="0"/>
          </a:p>
          <a:p>
            <a:endParaRPr lang="en-US" sz="2800" dirty="0" smtClean="0"/>
          </a:p>
          <a:p>
            <a:r>
              <a:rPr lang="en-US" sz="2800" dirty="0" smtClean="0"/>
              <a:t>Relies on </a:t>
            </a:r>
            <a:r>
              <a:rPr lang="en-US" sz="2800" i="1" dirty="0" smtClean="0"/>
              <a:t>Adoptive </a:t>
            </a:r>
            <a:r>
              <a:rPr lang="en-US" sz="2800" i="1" dirty="0" smtClean="0"/>
              <a:t>Couple v. Baby Girl</a:t>
            </a:r>
            <a:r>
              <a:rPr lang="en-US" sz="2800" dirty="0" smtClean="0"/>
              <a:t> </a:t>
            </a:r>
            <a:r>
              <a:rPr lang="en-US" sz="2800" dirty="0" smtClean="0"/>
              <a:t>case</a:t>
            </a:r>
            <a:r>
              <a:rPr lang="en-US" sz="2800" dirty="0" smtClean="0"/>
              <a:t>. Navigates around language in Wis. Stat. sec. 48.028 that tries to disallow of Existing Indian Family Doctrine. </a:t>
            </a:r>
            <a:endParaRPr lang="en-US" sz="2800" dirty="0"/>
          </a:p>
        </p:txBody>
      </p:sp>
    </p:spTree>
    <p:extLst>
      <p:ext uri="{BB962C8B-B14F-4D97-AF65-F5344CB8AC3E}">
        <p14:creationId xmlns:p14="http://schemas.microsoft.com/office/powerpoint/2010/main" val="38846849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38874"/>
          </a:xfrm>
        </p:spPr>
        <p:txBody>
          <a:bodyPr/>
          <a:lstStyle/>
          <a:p>
            <a:r>
              <a:rPr lang="en-US" dirty="0" smtClean="0"/>
              <a:t>Full faith and credit / comity</a:t>
            </a:r>
            <a:endParaRPr lang="en-US" dirty="0"/>
          </a:p>
        </p:txBody>
      </p:sp>
      <p:sp>
        <p:nvSpPr>
          <p:cNvPr id="3" name="Content Placeholder 2"/>
          <p:cNvSpPr>
            <a:spLocks noGrp="1"/>
          </p:cNvSpPr>
          <p:nvPr>
            <p:ph idx="1"/>
          </p:nvPr>
        </p:nvSpPr>
        <p:spPr>
          <a:xfrm>
            <a:off x="677334" y="1327095"/>
            <a:ext cx="8936004" cy="4895680"/>
          </a:xfrm>
        </p:spPr>
        <p:txBody>
          <a:bodyPr>
            <a:normAutofit/>
          </a:bodyPr>
          <a:lstStyle/>
          <a:p>
            <a:r>
              <a:rPr lang="en-US" sz="2800" i="1" dirty="0" smtClean="0"/>
              <a:t>Coeur d’Alene Tribe v. Johnson</a:t>
            </a:r>
            <a:r>
              <a:rPr lang="en-US" sz="2800" dirty="0" smtClean="0"/>
              <a:t>, Supreme Court of Idaho, 11-3-17, 2017 Opinion No. 109</a:t>
            </a:r>
          </a:p>
          <a:p>
            <a:r>
              <a:rPr lang="en-US" sz="2800" dirty="0" smtClean="0"/>
              <a:t>Tribe sought to enforce laws relating to pier and pilings owned by Johnsons that extended into the river on the Reservation</a:t>
            </a:r>
            <a:r>
              <a:rPr lang="en-US" sz="2800" dirty="0" smtClean="0"/>
              <a:t>.</a:t>
            </a:r>
          </a:p>
          <a:p>
            <a:endParaRPr lang="en-US" sz="2800" dirty="0" smtClean="0"/>
          </a:p>
          <a:p>
            <a:r>
              <a:rPr lang="en-US" sz="2800" dirty="0" smtClean="0"/>
              <a:t>Either remove or get permit.</a:t>
            </a:r>
          </a:p>
          <a:p>
            <a:r>
              <a:rPr lang="en-US" sz="2800" dirty="0" smtClean="0"/>
              <a:t>Johnsons did neither; defaulted in Tribal Court</a:t>
            </a:r>
          </a:p>
          <a:p>
            <a:r>
              <a:rPr lang="en-US" sz="2800" dirty="0" smtClean="0"/>
              <a:t>$17,400 fine and order to remove pier and pilings</a:t>
            </a:r>
            <a:endParaRPr lang="en-US" sz="2800" dirty="0"/>
          </a:p>
        </p:txBody>
      </p:sp>
    </p:spTree>
    <p:extLst>
      <p:ext uri="{BB962C8B-B14F-4D97-AF65-F5344CB8AC3E}">
        <p14:creationId xmlns:p14="http://schemas.microsoft.com/office/powerpoint/2010/main" val="3636472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Sovereign Immunity</a:t>
            </a:r>
            <a:endParaRPr lang="en-US" dirty="0"/>
          </a:p>
        </p:txBody>
      </p:sp>
      <p:sp>
        <p:nvSpPr>
          <p:cNvPr id="3" name="Content Placeholder 2"/>
          <p:cNvSpPr>
            <a:spLocks noGrp="1"/>
          </p:cNvSpPr>
          <p:nvPr>
            <p:ph idx="1"/>
          </p:nvPr>
        </p:nvSpPr>
        <p:spPr>
          <a:xfrm>
            <a:off x="677334" y="1594131"/>
            <a:ext cx="8596668" cy="4620552"/>
          </a:xfrm>
        </p:spPr>
        <p:txBody>
          <a:bodyPr/>
          <a:lstStyle/>
          <a:p>
            <a:r>
              <a:rPr lang="en-US" i="1" dirty="0" smtClean="0"/>
              <a:t>Lewis v. Clarke</a:t>
            </a:r>
            <a:r>
              <a:rPr lang="en-US" dirty="0" smtClean="0"/>
              <a:t>, U.S. Supreme Court, April 25, 2017; 137 S.Ct. 1285 (2017)</a:t>
            </a:r>
          </a:p>
          <a:p>
            <a:r>
              <a:rPr lang="en-US" dirty="0" smtClean="0"/>
              <a:t>Clarke was a shuttle driver for Mohegan Casino</a:t>
            </a:r>
          </a:p>
          <a:p>
            <a:r>
              <a:rPr lang="en-US" dirty="0" smtClean="0"/>
              <a:t>Rear ended the Lewis’ car and caused injuries.</a:t>
            </a:r>
          </a:p>
          <a:p>
            <a:r>
              <a:rPr lang="en-US" dirty="0" smtClean="0"/>
              <a:t>Lewis’ sued Clarke in CT state court</a:t>
            </a:r>
            <a:endParaRPr lang="en-US" dirty="0"/>
          </a:p>
        </p:txBody>
      </p:sp>
    </p:spTree>
    <p:extLst>
      <p:ext uri="{BB962C8B-B14F-4D97-AF65-F5344CB8AC3E}">
        <p14:creationId xmlns:p14="http://schemas.microsoft.com/office/powerpoint/2010/main" val="1913923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55058"/>
          </a:xfrm>
        </p:spPr>
        <p:txBody>
          <a:bodyPr>
            <a:normAutofit/>
          </a:bodyPr>
          <a:lstStyle/>
          <a:p>
            <a:r>
              <a:rPr lang="en-US" sz="3200" i="1" dirty="0" smtClean="0"/>
              <a:t>Coeur d’Alene Tribe v. Johnson </a:t>
            </a:r>
            <a:r>
              <a:rPr lang="en-US" sz="3200" dirty="0" smtClean="0"/>
              <a:t>(cont’d)</a:t>
            </a:r>
            <a:endParaRPr lang="en-US" sz="3200" i="1" dirty="0"/>
          </a:p>
        </p:txBody>
      </p:sp>
      <p:sp>
        <p:nvSpPr>
          <p:cNvPr id="3" name="Content Placeholder 2"/>
          <p:cNvSpPr>
            <a:spLocks noGrp="1"/>
          </p:cNvSpPr>
          <p:nvPr>
            <p:ph idx="1"/>
          </p:nvPr>
        </p:nvSpPr>
        <p:spPr>
          <a:xfrm>
            <a:off x="677333" y="1553671"/>
            <a:ext cx="9138306" cy="4863313"/>
          </a:xfrm>
        </p:spPr>
        <p:txBody>
          <a:bodyPr>
            <a:normAutofit lnSpcReduction="10000"/>
          </a:bodyPr>
          <a:lstStyle/>
          <a:p>
            <a:r>
              <a:rPr lang="en-US" sz="2800" dirty="0" smtClean="0"/>
              <a:t>Tribe went to state court to enforce judgment and sought FFC.</a:t>
            </a:r>
          </a:p>
          <a:p>
            <a:endParaRPr lang="en-US" sz="2800" dirty="0" smtClean="0"/>
          </a:p>
          <a:p>
            <a:r>
              <a:rPr lang="en-US" sz="2800" dirty="0" smtClean="0"/>
              <a:t>Idaho Court recognized tribal court via comity, not FFC.</a:t>
            </a:r>
          </a:p>
          <a:p>
            <a:endParaRPr lang="en-US" sz="2800" dirty="0" smtClean="0"/>
          </a:p>
          <a:p>
            <a:r>
              <a:rPr lang="en-US" sz="2800" dirty="0" smtClean="0"/>
              <a:t>“Penal law rule” prevented imposing fine</a:t>
            </a:r>
          </a:p>
          <a:p>
            <a:endParaRPr lang="en-US" sz="2800" dirty="0" smtClean="0"/>
          </a:p>
          <a:p>
            <a:r>
              <a:rPr lang="en-US" sz="2800" dirty="0" smtClean="0"/>
              <a:t>But order for removal </a:t>
            </a:r>
            <a:r>
              <a:rPr lang="en-US" sz="2800" dirty="0" smtClean="0"/>
              <a:t>of pier and filing can </a:t>
            </a:r>
            <a:r>
              <a:rPr lang="en-US" sz="2800" dirty="0" smtClean="0"/>
              <a:t>be </a:t>
            </a:r>
            <a:r>
              <a:rPr lang="en-US" sz="2800" dirty="0" smtClean="0"/>
              <a:t>recognized and enforce.</a:t>
            </a:r>
            <a:endParaRPr lang="en-US" sz="2800" dirty="0"/>
          </a:p>
        </p:txBody>
      </p:sp>
    </p:spTree>
    <p:extLst>
      <p:ext uri="{BB962C8B-B14F-4D97-AF65-F5344CB8AC3E}">
        <p14:creationId xmlns:p14="http://schemas.microsoft.com/office/powerpoint/2010/main" val="35301164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77034"/>
          </a:xfrm>
        </p:spPr>
        <p:txBody>
          <a:bodyPr/>
          <a:lstStyle/>
          <a:p>
            <a:r>
              <a:rPr lang="en-US" dirty="0" smtClean="0"/>
              <a:t>Use of tradition and custom</a:t>
            </a:r>
            <a:endParaRPr lang="en-US" dirty="0"/>
          </a:p>
        </p:txBody>
      </p:sp>
      <p:sp>
        <p:nvSpPr>
          <p:cNvPr id="3" name="Content Placeholder 2"/>
          <p:cNvSpPr>
            <a:spLocks noGrp="1"/>
          </p:cNvSpPr>
          <p:nvPr>
            <p:ph idx="1"/>
          </p:nvPr>
        </p:nvSpPr>
        <p:spPr>
          <a:xfrm>
            <a:off x="677333" y="1472751"/>
            <a:ext cx="9081661" cy="4790484"/>
          </a:xfrm>
        </p:spPr>
        <p:txBody>
          <a:bodyPr>
            <a:normAutofit/>
          </a:bodyPr>
          <a:lstStyle/>
          <a:p>
            <a:r>
              <a:rPr lang="en-US" dirty="0" smtClean="0"/>
              <a:t>Grand Traverse Band of Ottawa and Chippewa Indians Tribal Appellate Court</a:t>
            </a:r>
          </a:p>
          <a:p>
            <a:r>
              <a:rPr lang="en-US" dirty="0" smtClean="0"/>
              <a:t>GTB </a:t>
            </a:r>
            <a:r>
              <a:rPr lang="en-US" dirty="0" smtClean="0"/>
              <a:t>Anishinaabek</a:t>
            </a:r>
            <a:r>
              <a:rPr lang="en-US" dirty="0" smtClean="0"/>
              <a:t> Family Services, Appellants</a:t>
            </a:r>
          </a:p>
          <a:p>
            <a:r>
              <a:rPr lang="en-US" dirty="0" smtClean="0"/>
              <a:t>In the Matter of: [Redacted] (</a:t>
            </a:r>
            <a:r>
              <a:rPr lang="en-US" sz="2400" dirty="0" smtClean="0"/>
              <a:t>Case No. 2017-24-AP)</a:t>
            </a:r>
            <a:endParaRPr lang="en-US" dirty="0" smtClean="0"/>
          </a:p>
          <a:p>
            <a:endParaRPr lang="en-US" dirty="0" smtClean="0"/>
          </a:p>
          <a:p>
            <a:r>
              <a:rPr lang="en-US" dirty="0" smtClean="0"/>
              <a:t>Two issues:1) Was law applied correctly in disposition order?</a:t>
            </a:r>
          </a:p>
          <a:p>
            <a:r>
              <a:rPr lang="en-US" dirty="0" smtClean="0"/>
              <a:t>2) Can children testify?</a:t>
            </a:r>
            <a:endParaRPr lang="en-US" dirty="0"/>
          </a:p>
        </p:txBody>
      </p:sp>
    </p:spTree>
    <p:extLst>
      <p:ext uri="{BB962C8B-B14F-4D97-AF65-F5344CB8AC3E}">
        <p14:creationId xmlns:p14="http://schemas.microsoft.com/office/powerpoint/2010/main" val="24920416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51555"/>
          </a:xfrm>
        </p:spPr>
        <p:txBody>
          <a:bodyPr/>
          <a:lstStyle/>
          <a:p>
            <a:r>
              <a:rPr lang="en-US" dirty="0" smtClean="0"/>
              <a:t>Other cases of note</a:t>
            </a:r>
            <a:endParaRPr lang="en-US" dirty="0"/>
          </a:p>
        </p:txBody>
      </p:sp>
      <p:sp>
        <p:nvSpPr>
          <p:cNvPr id="3" name="Content Placeholder 2"/>
          <p:cNvSpPr>
            <a:spLocks noGrp="1"/>
          </p:cNvSpPr>
          <p:nvPr>
            <p:ph idx="1"/>
          </p:nvPr>
        </p:nvSpPr>
        <p:spPr>
          <a:xfrm>
            <a:off x="677334" y="1461155"/>
            <a:ext cx="9597882" cy="4580207"/>
          </a:xfrm>
        </p:spPr>
        <p:txBody>
          <a:bodyPr/>
          <a:lstStyle/>
          <a:p>
            <a:r>
              <a:rPr lang="en-US" i="1" dirty="0" smtClean="0"/>
              <a:t>Pablo v. </a:t>
            </a:r>
            <a:r>
              <a:rPr lang="en-US" i="1" dirty="0" smtClean="0"/>
              <a:t>Ak</a:t>
            </a:r>
            <a:r>
              <a:rPr lang="en-US" i="1" dirty="0" smtClean="0"/>
              <a:t>-Chin Indian Community,</a:t>
            </a:r>
            <a:r>
              <a:rPr lang="en-US" dirty="0" smtClean="0"/>
              <a:t> same-sex marriage – special master – CV2015-00024.</a:t>
            </a:r>
          </a:p>
          <a:p>
            <a:endParaRPr lang="en-US" dirty="0" smtClean="0"/>
          </a:p>
          <a:p>
            <a:r>
              <a:rPr lang="en-US" dirty="0"/>
              <a:t>Review granted in </a:t>
            </a:r>
            <a:r>
              <a:rPr lang="en-US" i="1" dirty="0"/>
              <a:t>Patchak</a:t>
            </a:r>
            <a:r>
              <a:rPr lang="en-US" i="1" dirty="0"/>
              <a:t> v. </a:t>
            </a:r>
            <a:r>
              <a:rPr lang="en-US" i="1" dirty="0" smtClean="0"/>
              <a:t>Zinke</a:t>
            </a:r>
            <a:r>
              <a:rPr lang="en-US" i="1" dirty="0" smtClean="0"/>
              <a:t> – </a:t>
            </a:r>
            <a:r>
              <a:rPr lang="en-US" dirty="0" smtClean="0"/>
              <a:t>Gun Lake Tribe land-to-trust dispute; separation of powers issue:  Can Congress legislate that a case be dismissed?</a:t>
            </a:r>
            <a:endParaRPr lang="en-US" i="1" dirty="0"/>
          </a:p>
          <a:p>
            <a:endParaRPr lang="en-US" dirty="0" smtClean="0"/>
          </a:p>
          <a:p>
            <a:endParaRPr lang="en-US" i="1" dirty="0"/>
          </a:p>
        </p:txBody>
      </p:sp>
    </p:spTree>
    <p:extLst>
      <p:ext uri="{BB962C8B-B14F-4D97-AF65-F5344CB8AC3E}">
        <p14:creationId xmlns:p14="http://schemas.microsoft.com/office/powerpoint/2010/main" val="20675311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74138"/>
          </a:xfrm>
        </p:spPr>
        <p:txBody>
          <a:bodyPr>
            <a:normAutofit/>
          </a:bodyPr>
          <a:lstStyle/>
          <a:p>
            <a:pPr algn="ctr"/>
            <a:r>
              <a:rPr lang="en-US" sz="4000" dirty="0" smtClean="0"/>
              <a:t>Thank you for listening!</a:t>
            </a:r>
            <a:endParaRPr lang="en-US" sz="4000" dirty="0"/>
          </a:p>
        </p:txBody>
      </p:sp>
      <p:sp>
        <p:nvSpPr>
          <p:cNvPr id="3" name="Content Placeholder 2"/>
          <p:cNvSpPr>
            <a:spLocks noGrp="1"/>
          </p:cNvSpPr>
          <p:nvPr>
            <p:ph idx="1"/>
          </p:nvPr>
        </p:nvSpPr>
        <p:spPr>
          <a:xfrm>
            <a:off x="677334" y="1739789"/>
            <a:ext cx="8596668" cy="4301574"/>
          </a:xfrm>
        </p:spPr>
        <p:txBody>
          <a:bodyPr/>
          <a:lstStyle/>
          <a:p>
            <a:pPr marL="0" indent="0" algn="ctr">
              <a:buNone/>
            </a:pPr>
            <a:r>
              <a:rPr lang="en-US" sz="4000" dirty="0" smtClean="0"/>
              <a:t>This PowerPoint will be available on my web site:</a:t>
            </a:r>
          </a:p>
          <a:p>
            <a:pPr marL="0" indent="0" algn="ctr">
              <a:buNone/>
            </a:pPr>
            <a:endParaRPr lang="en-US" sz="4000" dirty="0" smtClean="0"/>
          </a:p>
          <a:p>
            <a:pPr marL="0" indent="0" algn="ctr">
              <a:buNone/>
            </a:pPr>
            <a:r>
              <a:rPr lang="en-US" sz="4000" b="1" dirty="0" smtClean="0">
                <a:solidFill>
                  <a:srgbClr val="FFC000"/>
                </a:solidFill>
              </a:rPr>
              <a:t>www.paulstenzel.com</a:t>
            </a:r>
          </a:p>
          <a:p>
            <a:endParaRPr lang="en-US" dirty="0"/>
          </a:p>
        </p:txBody>
      </p:sp>
    </p:spTree>
    <p:extLst>
      <p:ext uri="{BB962C8B-B14F-4D97-AF65-F5344CB8AC3E}">
        <p14:creationId xmlns:p14="http://schemas.microsoft.com/office/powerpoint/2010/main" val="2606671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049267"/>
          </a:xfrm>
        </p:spPr>
        <p:txBody>
          <a:bodyPr/>
          <a:lstStyle/>
          <a:p>
            <a:r>
              <a:rPr lang="en-US" i="1" dirty="0" smtClean="0"/>
              <a:t>Lewis v. Clarke </a:t>
            </a:r>
            <a:r>
              <a:rPr lang="en-US" dirty="0" smtClean="0"/>
              <a:t>(cont’d)</a:t>
            </a:r>
            <a:endParaRPr lang="en-US" dirty="0"/>
          </a:p>
        </p:txBody>
      </p:sp>
      <p:sp>
        <p:nvSpPr>
          <p:cNvPr id="3" name="Content Placeholder 2"/>
          <p:cNvSpPr>
            <a:spLocks noGrp="1"/>
          </p:cNvSpPr>
          <p:nvPr>
            <p:ph idx="1"/>
          </p:nvPr>
        </p:nvSpPr>
        <p:spPr>
          <a:xfrm>
            <a:off x="677334" y="1440383"/>
            <a:ext cx="8596668" cy="4600980"/>
          </a:xfrm>
        </p:spPr>
        <p:txBody>
          <a:bodyPr/>
          <a:lstStyle/>
          <a:p>
            <a:r>
              <a:rPr lang="en-US" dirty="0" smtClean="0"/>
              <a:t>Clarke sued in his individual capacity.</a:t>
            </a:r>
          </a:p>
          <a:p>
            <a:endParaRPr lang="en-US" dirty="0" smtClean="0"/>
          </a:p>
          <a:p>
            <a:r>
              <a:rPr lang="en-US" dirty="0" smtClean="0"/>
              <a:t>Neither Tribe nor Gaming Authority named.</a:t>
            </a:r>
          </a:p>
          <a:p>
            <a:endParaRPr lang="en-US" dirty="0" smtClean="0"/>
          </a:p>
          <a:p>
            <a:r>
              <a:rPr lang="en-US" dirty="0" smtClean="0"/>
              <a:t>Issues is whether sovereign immunity extends to an employee sued for damages in his individual capacity.</a:t>
            </a:r>
            <a:endParaRPr lang="en-US" dirty="0"/>
          </a:p>
        </p:txBody>
      </p:sp>
    </p:spTree>
    <p:extLst>
      <p:ext uri="{BB962C8B-B14F-4D97-AF65-F5344CB8AC3E}">
        <p14:creationId xmlns:p14="http://schemas.microsoft.com/office/powerpoint/2010/main" val="22538319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Lewis v. Clarke </a:t>
            </a:r>
            <a:r>
              <a:rPr lang="en-US" dirty="0" smtClean="0"/>
              <a:t>(cont’d)</a:t>
            </a:r>
            <a:endParaRPr lang="en-US" dirty="0"/>
          </a:p>
        </p:txBody>
      </p:sp>
      <p:sp>
        <p:nvSpPr>
          <p:cNvPr id="3" name="Content Placeholder 2"/>
          <p:cNvSpPr>
            <a:spLocks noGrp="1"/>
          </p:cNvSpPr>
          <p:nvPr>
            <p:ph idx="1"/>
          </p:nvPr>
        </p:nvSpPr>
        <p:spPr>
          <a:xfrm>
            <a:off x="677334" y="1707419"/>
            <a:ext cx="8596668" cy="4333943"/>
          </a:xfrm>
        </p:spPr>
        <p:txBody>
          <a:bodyPr/>
          <a:lstStyle/>
          <a:p>
            <a:r>
              <a:rPr lang="en-US" dirty="0" smtClean="0"/>
              <a:t>Court ruled 8-0 that sovereign immunity does not extend to Clarke.</a:t>
            </a:r>
          </a:p>
          <a:p>
            <a:endParaRPr lang="en-US" dirty="0" smtClean="0"/>
          </a:p>
          <a:p>
            <a:r>
              <a:rPr lang="en-US" dirty="0" smtClean="0"/>
              <a:t>The Tribe’s indemnification law does not extend immunity to Clarke.</a:t>
            </a:r>
            <a:endParaRPr lang="en-US" dirty="0"/>
          </a:p>
        </p:txBody>
      </p:sp>
    </p:spTree>
    <p:extLst>
      <p:ext uri="{BB962C8B-B14F-4D97-AF65-F5344CB8AC3E}">
        <p14:creationId xmlns:p14="http://schemas.microsoft.com/office/powerpoint/2010/main" val="42159969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Lewis v. Clarke </a:t>
            </a:r>
            <a:r>
              <a:rPr lang="en-US" dirty="0" smtClean="0"/>
              <a:t>(cont’d)</a:t>
            </a:r>
            <a:endParaRPr lang="en-US" dirty="0"/>
          </a:p>
        </p:txBody>
      </p:sp>
      <p:sp>
        <p:nvSpPr>
          <p:cNvPr id="3" name="Content Placeholder 2"/>
          <p:cNvSpPr>
            <a:spLocks noGrp="1"/>
          </p:cNvSpPr>
          <p:nvPr>
            <p:ph idx="1"/>
          </p:nvPr>
        </p:nvSpPr>
        <p:spPr>
          <a:xfrm>
            <a:off x="677333" y="1521303"/>
            <a:ext cx="8927913" cy="4604368"/>
          </a:xfrm>
        </p:spPr>
        <p:txBody>
          <a:bodyPr/>
          <a:lstStyle/>
          <a:p>
            <a:r>
              <a:rPr lang="en-US" dirty="0" smtClean="0"/>
              <a:t>Key points:</a:t>
            </a:r>
          </a:p>
          <a:p>
            <a:pPr lvl="1"/>
            <a:r>
              <a:rPr lang="en-US" dirty="0" smtClean="0"/>
              <a:t>Thomas and Ginsburg both concurred showing their positions of strongly limiting immunity</a:t>
            </a:r>
          </a:p>
          <a:p>
            <a:pPr lvl="1"/>
            <a:endParaRPr lang="en-US" dirty="0" smtClean="0"/>
          </a:p>
          <a:p>
            <a:pPr lvl="1"/>
            <a:r>
              <a:rPr lang="en-US" dirty="0" smtClean="0"/>
              <a:t>Implications for casino employment</a:t>
            </a:r>
          </a:p>
          <a:p>
            <a:pPr lvl="1"/>
            <a:endParaRPr lang="en-US" dirty="0" smtClean="0"/>
          </a:p>
          <a:p>
            <a:pPr lvl="1"/>
            <a:r>
              <a:rPr lang="en-US" dirty="0" smtClean="0"/>
              <a:t>Sup. Ct. trending away from supporting immunity</a:t>
            </a:r>
          </a:p>
        </p:txBody>
      </p:sp>
    </p:spTree>
    <p:extLst>
      <p:ext uri="{BB962C8B-B14F-4D97-AF65-F5344CB8AC3E}">
        <p14:creationId xmlns:p14="http://schemas.microsoft.com/office/powerpoint/2010/main" val="380705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Sovereign Immunity</a:t>
            </a:r>
            <a:endParaRPr lang="en-US" dirty="0"/>
          </a:p>
        </p:txBody>
      </p:sp>
      <p:sp>
        <p:nvSpPr>
          <p:cNvPr id="3" name="Content Placeholder 2"/>
          <p:cNvSpPr>
            <a:spLocks noGrp="1"/>
          </p:cNvSpPr>
          <p:nvPr>
            <p:ph idx="1"/>
          </p:nvPr>
        </p:nvSpPr>
        <p:spPr>
          <a:xfrm>
            <a:off x="677334" y="1602223"/>
            <a:ext cx="8596668" cy="4439139"/>
          </a:xfrm>
        </p:spPr>
        <p:txBody>
          <a:bodyPr>
            <a:normAutofit lnSpcReduction="10000"/>
          </a:bodyPr>
          <a:lstStyle/>
          <a:p>
            <a:r>
              <a:rPr lang="sv-SE" i="1" dirty="0"/>
              <a:t>Upper Skagit Indian Tribe v. Lundgren </a:t>
            </a:r>
          </a:p>
          <a:p>
            <a:r>
              <a:rPr lang="en-US" dirty="0" smtClean="0"/>
              <a:t>U.S. Supreme Court has granted review</a:t>
            </a:r>
          </a:p>
          <a:p>
            <a:r>
              <a:rPr lang="en-US" dirty="0" smtClean="0"/>
              <a:t>Washington Supreme Court ruled that sovereign immunity was not a bar to ruling on land boundary dispute between Tribe and private owners.</a:t>
            </a:r>
          </a:p>
          <a:p>
            <a:r>
              <a:rPr lang="en-US" dirty="0" smtClean="0"/>
              <a:t>187 Wash.2d 857 (2017)</a:t>
            </a:r>
          </a:p>
          <a:p>
            <a:r>
              <a:rPr lang="en-US" dirty="0" smtClean="0"/>
              <a:t>Supreme Court review granted 12-8-17</a:t>
            </a:r>
            <a:endParaRPr lang="en-US" dirty="0"/>
          </a:p>
        </p:txBody>
      </p:sp>
    </p:spTree>
    <p:extLst>
      <p:ext uri="{BB962C8B-B14F-4D97-AF65-F5344CB8AC3E}">
        <p14:creationId xmlns:p14="http://schemas.microsoft.com/office/powerpoint/2010/main" val="33523364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33678"/>
          </a:xfrm>
        </p:spPr>
        <p:txBody>
          <a:bodyPr/>
          <a:lstStyle/>
          <a:p>
            <a:r>
              <a:rPr lang="en-US" dirty="0" smtClean="0"/>
              <a:t>Sovereign immunity</a:t>
            </a:r>
            <a:endParaRPr lang="en-US" dirty="0"/>
          </a:p>
        </p:txBody>
      </p:sp>
      <p:sp>
        <p:nvSpPr>
          <p:cNvPr id="3" name="Content Placeholder 2"/>
          <p:cNvSpPr>
            <a:spLocks noGrp="1"/>
          </p:cNvSpPr>
          <p:nvPr>
            <p:ph idx="1"/>
          </p:nvPr>
        </p:nvSpPr>
        <p:spPr>
          <a:xfrm>
            <a:off x="677334" y="1343278"/>
            <a:ext cx="9008832" cy="4960417"/>
          </a:xfrm>
        </p:spPr>
        <p:txBody>
          <a:bodyPr>
            <a:normAutofit/>
          </a:bodyPr>
          <a:lstStyle/>
          <a:p>
            <a:r>
              <a:rPr lang="en-US" sz="2800" i="1" dirty="0" smtClean="0"/>
              <a:t>Wis. DNR v. Timber and Wood Products</a:t>
            </a:r>
            <a:r>
              <a:rPr lang="en-US" sz="2800" dirty="0" smtClean="0"/>
              <a:t>, et al., 17AP181, Dec. 19, 2017</a:t>
            </a:r>
          </a:p>
          <a:p>
            <a:r>
              <a:rPr lang="en-US" sz="2800" dirty="0" smtClean="0"/>
              <a:t> LCO tribe owned tribal fee land in Forest Crop status; status expired on 12-31-12 and tribe did not renew triggering around $75,000 withdrawal tax.</a:t>
            </a:r>
          </a:p>
          <a:p>
            <a:r>
              <a:rPr lang="en-US" sz="2800" dirty="0" smtClean="0"/>
              <a:t>Tribe did not pay; DNR sued the Tribe and sought to repossess the timber through an “in rem” claim.</a:t>
            </a:r>
          </a:p>
          <a:p>
            <a:r>
              <a:rPr lang="en-US" sz="2800" dirty="0" smtClean="0"/>
              <a:t>Trial court dismissed based on sovereign immunity.</a:t>
            </a:r>
            <a:endParaRPr lang="en-US" sz="2800" dirty="0"/>
          </a:p>
        </p:txBody>
      </p:sp>
      <p:pic>
        <p:nvPicPr>
          <p:cNvPr id="4" name="Picture 3"/>
          <p:cNvPicPr>
            <a:picLocks noChangeAspect="1"/>
          </p:cNvPicPr>
          <p:nvPr/>
        </p:nvPicPr>
        <p:blipFill>
          <a:blip r:embed="rId2"/>
          <a:stretch>
            <a:fillRect/>
          </a:stretch>
        </p:blipFill>
        <p:spPr>
          <a:xfrm>
            <a:off x="9686166" y="407299"/>
            <a:ext cx="1984908" cy="2332267"/>
          </a:xfrm>
          <a:prstGeom prst="rect">
            <a:avLst/>
          </a:prstGeom>
        </p:spPr>
      </p:pic>
    </p:spTree>
    <p:extLst>
      <p:ext uri="{BB962C8B-B14F-4D97-AF65-F5344CB8AC3E}">
        <p14:creationId xmlns:p14="http://schemas.microsoft.com/office/powerpoint/2010/main" val="11780674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93218"/>
          </a:xfrm>
        </p:spPr>
        <p:txBody>
          <a:bodyPr/>
          <a:lstStyle/>
          <a:p>
            <a:r>
              <a:rPr lang="en-US" dirty="0" smtClean="0"/>
              <a:t>Sovereign immunity</a:t>
            </a:r>
            <a:endParaRPr lang="en-US" dirty="0"/>
          </a:p>
        </p:txBody>
      </p:sp>
      <p:sp>
        <p:nvSpPr>
          <p:cNvPr id="3" name="Content Placeholder 2"/>
          <p:cNvSpPr>
            <a:spLocks noGrp="1"/>
          </p:cNvSpPr>
          <p:nvPr>
            <p:ph idx="1"/>
          </p:nvPr>
        </p:nvSpPr>
        <p:spPr>
          <a:xfrm>
            <a:off x="677334" y="1440383"/>
            <a:ext cx="9275870" cy="4600980"/>
          </a:xfrm>
        </p:spPr>
        <p:txBody>
          <a:bodyPr>
            <a:normAutofit/>
          </a:bodyPr>
          <a:lstStyle/>
          <a:p>
            <a:r>
              <a:rPr lang="en-US" sz="2800" dirty="0" smtClean="0"/>
              <a:t>DNR appealed.</a:t>
            </a:r>
          </a:p>
          <a:p>
            <a:r>
              <a:rPr lang="en-US" sz="2800" dirty="0" smtClean="0"/>
              <a:t>Court of Appeals affirmed.</a:t>
            </a:r>
          </a:p>
          <a:p>
            <a:r>
              <a:rPr lang="en-US" sz="2800" dirty="0" smtClean="0"/>
              <a:t>Tribe immune from suit.</a:t>
            </a:r>
          </a:p>
          <a:p>
            <a:pPr lvl="1"/>
            <a:r>
              <a:rPr lang="en-US" sz="2400" dirty="0" smtClean="0"/>
              <a:t>Though there were some close calls with the Forest Crop enrollment forms.</a:t>
            </a:r>
          </a:p>
          <a:p>
            <a:r>
              <a:rPr lang="en-US" sz="2800" dirty="0" smtClean="0"/>
              <a:t>DNR also argued it could cut the timber off the land to satisfy the tax owed.</a:t>
            </a:r>
          </a:p>
          <a:p>
            <a:r>
              <a:rPr lang="en-US" sz="2800" dirty="0" smtClean="0"/>
              <a:t>Court discusses interplay of sovereign immunity and “in rem” jurisdiction over property only.</a:t>
            </a:r>
          </a:p>
          <a:p>
            <a:endParaRPr lang="en-US" dirty="0"/>
          </a:p>
        </p:txBody>
      </p:sp>
    </p:spTree>
    <p:extLst>
      <p:ext uri="{BB962C8B-B14F-4D97-AF65-F5344CB8AC3E}">
        <p14:creationId xmlns:p14="http://schemas.microsoft.com/office/powerpoint/2010/main" val="39787111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74138"/>
          </a:xfrm>
        </p:spPr>
        <p:txBody>
          <a:bodyPr/>
          <a:lstStyle/>
          <a:p>
            <a:r>
              <a:rPr lang="en-US" dirty="0" smtClean="0"/>
              <a:t>Sovereign immunity</a:t>
            </a:r>
            <a:endParaRPr lang="en-US" dirty="0"/>
          </a:p>
        </p:txBody>
      </p:sp>
      <p:sp>
        <p:nvSpPr>
          <p:cNvPr id="3" name="Content Placeholder 2"/>
          <p:cNvSpPr>
            <a:spLocks noGrp="1"/>
          </p:cNvSpPr>
          <p:nvPr>
            <p:ph idx="1"/>
          </p:nvPr>
        </p:nvSpPr>
        <p:spPr>
          <a:xfrm>
            <a:off x="677334" y="1497027"/>
            <a:ext cx="8596668" cy="4620552"/>
          </a:xfrm>
        </p:spPr>
        <p:txBody>
          <a:bodyPr/>
          <a:lstStyle/>
          <a:p>
            <a:r>
              <a:rPr lang="en-US" sz="2800" dirty="0" smtClean="0"/>
              <a:t>Discussion points</a:t>
            </a:r>
          </a:p>
          <a:p>
            <a:r>
              <a:rPr lang="en-US" sz="2800" dirty="0" smtClean="0"/>
              <a:t>Tribe still owes tax; negotiation?</a:t>
            </a:r>
          </a:p>
          <a:p>
            <a:r>
              <a:rPr lang="en-US" sz="2800" i="1" dirty="0" smtClean="0"/>
              <a:t>Upper Skagit</a:t>
            </a:r>
            <a:r>
              <a:rPr lang="en-US" sz="2800" dirty="0" smtClean="0"/>
              <a:t> case pending</a:t>
            </a:r>
          </a:p>
          <a:p>
            <a:r>
              <a:rPr lang="en-US" sz="2800" dirty="0" smtClean="0"/>
              <a:t>Similarities / differences between </a:t>
            </a:r>
            <a:r>
              <a:rPr lang="en-US" sz="2800" i="1" dirty="0" smtClean="0"/>
              <a:t>Upper Skagit</a:t>
            </a:r>
            <a:r>
              <a:rPr lang="en-US" sz="2800" dirty="0" smtClean="0"/>
              <a:t> and </a:t>
            </a:r>
            <a:r>
              <a:rPr lang="en-US" sz="2800" i="1" dirty="0" smtClean="0"/>
              <a:t>LCO</a:t>
            </a:r>
            <a:r>
              <a:rPr lang="en-US" sz="2800" dirty="0" smtClean="0"/>
              <a:t> case.</a:t>
            </a:r>
          </a:p>
          <a:p>
            <a:r>
              <a:rPr lang="en-US" sz="2800" dirty="0" smtClean="0"/>
              <a:t>Fall out for other Tribes</a:t>
            </a:r>
          </a:p>
          <a:p>
            <a:pPr lvl="1"/>
            <a:r>
              <a:rPr lang="en-US" sz="2400" dirty="0" smtClean="0"/>
              <a:t>Continued enrollment in Forest Crop / Managed Forest?</a:t>
            </a:r>
          </a:p>
          <a:p>
            <a:pPr lvl="1"/>
            <a:r>
              <a:rPr lang="en-US" sz="2400" dirty="0" smtClean="0"/>
              <a:t>Existing parcels?</a:t>
            </a:r>
          </a:p>
          <a:p>
            <a:endParaRPr lang="en-US" i="1" dirty="0"/>
          </a:p>
        </p:txBody>
      </p:sp>
    </p:spTree>
    <p:extLst>
      <p:ext uri="{BB962C8B-B14F-4D97-AF65-F5344CB8AC3E}">
        <p14:creationId xmlns:p14="http://schemas.microsoft.com/office/powerpoint/2010/main" val="3379266150"/>
      </p:ext>
    </p:extLst>
  </p:cSld>
  <p:clrMapOvr>
    <a:masterClrMapping/>
  </p:clrMapOvr>
</p:sld>
</file>

<file path=ppt/theme/theme1.xml><?xml version="1.0" encoding="utf-8"?>
<a:theme xmlns:a="http://schemas.openxmlformats.org/drawingml/2006/main" name="Facet">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emplate>Facet</Template>
  <TotalTime>6561</TotalTime>
  <Words>1120</Words>
  <Application>Microsoft Office PowerPoint</Application>
  <PresentationFormat>Widescreen</PresentationFormat>
  <Paragraphs>137</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Trebuchet MS</vt:lpstr>
      <vt:lpstr>Wingdings 3</vt:lpstr>
      <vt:lpstr>Facet</vt:lpstr>
      <vt:lpstr>Case Law Update</vt:lpstr>
      <vt:lpstr>Sovereign Immunity</vt:lpstr>
      <vt:lpstr>Lewis v. Clarke (cont’d)</vt:lpstr>
      <vt:lpstr>Lewis v. Clarke (cont’d)</vt:lpstr>
      <vt:lpstr>Lewis v. Clarke (cont’d)</vt:lpstr>
      <vt:lpstr>Sovereign Immunity</vt:lpstr>
      <vt:lpstr>Sovereign immunity</vt:lpstr>
      <vt:lpstr>Sovereign immunity</vt:lpstr>
      <vt:lpstr>Sovereign immunity</vt:lpstr>
      <vt:lpstr>Tribal Jurisdiction</vt:lpstr>
      <vt:lpstr>Tribal Jurisdiction</vt:lpstr>
      <vt:lpstr>Tribal Jurisdiction</vt:lpstr>
      <vt:lpstr>Tribal Jurisdiction</vt:lpstr>
      <vt:lpstr>Tribal Jurisdiction</vt:lpstr>
      <vt:lpstr>Indian Civil Rights Act</vt:lpstr>
      <vt:lpstr>ICWA</vt:lpstr>
      <vt:lpstr>ICWA – Wisconsin case</vt:lpstr>
      <vt:lpstr>ICWA</vt:lpstr>
      <vt:lpstr>Full faith and credit / comity</vt:lpstr>
      <vt:lpstr>Coeur d’Alene Tribe v. Johnson (cont’d)</vt:lpstr>
      <vt:lpstr>Use of tradition and custom</vt:lpstr>
      <vt:lpstr>Other cases of note</vt:lpstr>
      <vt:lpstr>Thank you for listening!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Law Update</dc:title>
  <dc:creator>Paul Stenzel</dc:creator>
  <cp:lastModifiedBy>Paul Stenzel</cp:lastModifiedBy>
  <cp:revision>31</cp:revision>
  <dcterms:created xsi:type="dcterms:W3CDTF">2018-01-06T14:52:43Z</dcterms:created>
  <dcterms:modified xsi:type="dcterms:W3CDTF">2018-01-11T04:17:59Z</dcterms:modified>
</cp:coreProperties>
</file>